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57" r:id="rId4"/>
    <p:sldId id="258" r:id="rId5"/>
    <p:sldId id="269" r:id="rId6"/>
    <p:sldId id="260" r:id="rId7"/>
    <p:sldId id="268" r:id="rId8"/>
    <p:sldId id="282" r:id="rId9"/>
    <p:sldId id="281" r:id="rId10"/>
    <p:sldId id="280" r:id="rId11"/>
    <p:sldId id="270" r:id="rId12"/>
    <p:sldId id="283" r:id="rId13"/>
    <p:sldId id="275" r:id="rId14"/>
    <p:sldId id="271" r:id="rId15"/>
    <p:sldId id="272" r:id="rId16"/>
    <p:sldId id="274" r:id="rId17"/>
    <p:sldId id="277" r:id="rId18"/>
    <p:sldId id="273" r:id="rId19"/>
    <p:sldId id="276" r:id="rId20"/>
  </p:sldIdLst>
  <p:sldSz cx="9144000" cy="5143500" type="screen16x9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anie harmon" initials="sh" lastIdx="7" clrIdx="0"/>
  <p:cmAuthor id="1" name="Christie" initials="C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5EF709"/>
    <a:srgbClr val="0066FF"/>
    <a:srgbClr val="006600"/>
    <a:srgbClr val="CCFF99"/>
    <a:srgbClr val="CCECFF"/>
    <a:srgbClr val="FFCCCC"/>
    <a:srgbClr val="BEF0CB"/>
    <a:srgbClr val="6600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372" autoAdjust="0"/>
  </p:normalViewPr>
  <p:slideViewPr>
    <p:cSldViewPr>
      <p:cViewPr varScale="1">
        <p:scale>
          <a:sx n="142" d="100"/>
          <a:sy n="142" d="100"/>
        </p:scale>
        <p:origin x="510" y="10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3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BE97-7821-44A0-9A10-E88C7F9C202A}" type="datetimeFigureOut">
              <a:rPr lang="en-US" smtClean="0"/>
              <a:pPr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3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F7CDA-5749-4508-83E2-59F95890A5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2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3" tIns="46586" rIns="93173" bIns="4658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3" tIns="46586" rIns="93173" bIns="4658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42900" y="696913"/>
            <a:ext cx="61960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790"/>
            <a:ext cx="550545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3" tIns="46586" rIns="93173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3" tIns="46586" rIns="93173" bIns="4658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3" tIns="46586" rIns="93173" bIns="4658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9FDF8DD-0F46-4A4E-9F7D-B9B48180A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DF8DD-0F46-4A4E-9F7D-B9B48180A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6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DF8DD-0F46-4A4E-9F7D-B9B48180A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2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FDF8DD-0F46-4A4E-9F7D-B9B48180A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095750"/>
            <a:ext cx="4267200" cy="1066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lum contrast="54000"/>
            <a:grayscl/>
          </a:blip>
          <a:srcRect/>
          <a:stretch>
            <a:fillRect/>
          </a:stretch>
        </p:blipFill>
        <p:spPr bwMode="auto">
          <a:xfrm>
            <a:off x="4343400" y="4057650"/>
            <a:ext cx="48006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67200" y="4076700"/>
            <a:ext cx="3985260" cy="108585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50980"/>
                  <a:invGamma/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invGray">
          <a:xfrm>
            <a:off x="0" y="4050031"/>
            <a:ext cx="9144000" cy="45719"/>
          </a:xfrm>
          <a:prstGeom prst="rect">
            <a:avLst/>
          </a:prstGeom>
          <a:solidFill>
            <a:srgbClr val="FFFFFF"/>
          </a:solidFill>
          <a:ln w="48006" cmpd="thickThin" algn="ctr">
            <a:noFill/>
            <a:miter lim="800000"/>
            <a:headEnd/>
            <a:tailEnd/>
          </a:ln>
          <a:effectLst>
            <a:outerShdw dist="10160" dir="5400000" algn="tl" rotWithShape="0">
              <a:srgbClr val="000000">
                <a:alpha val="5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076700"/>
            <a:ext cx="3581400" cy="1057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774A9-C41A-4F92-AECC-15D72E8254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-57150"/>
            <a:ext cx="2190750" cy="3714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-57150"/>
            <a:ext cx="6419850" cy="37147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40D8D-9D73-4B46-B46F-7FE00E95FF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57150"/>
            <a:ext cx="81534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971550"/>
            <a:ext cx="8686800" cy="268605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76D29-8468-4698-980C-2A1A109EC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93CD2-9AA1-4525-9135-CE120B80A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F348C-ED95-433A-AA57-861832DED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71550"/>
            <a:ext cx="4267200" cy="2686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71550"/>
            <a:ext cx="4267200" cy="2686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0472C-6E2B-437B-8660-B463EE818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FD9DAC-A74F-4D0E-8FF8-D135097FD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D6661-6551-47A2-B494-7866906BB3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883B92-000D-4D2C-9D53-4950CBA72A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AE53A-F72A-4E3A-9EC4-A8DA36FDD1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888EA-134A-4022-8691-8E8F935BC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6286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628652"/>
            <a:ext cx="9144000" cy="3452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-57150"/>
            <a:ext cx="81534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71550"/>
            <a:ext cx="86868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First level</a:t>
            </a:r>
          </a:p>
          <a:p>
            <a:pPr lvl="2"/>
            <a:r>
              <a:rPr lang="en-US" smtClean="0"/>
              <a:t>Second level</a:t>
            </a:r>
          </a:p>
          <a:p>
            <a:pPr lvl="3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8883654" y="4891088"/>
            <a:ext cx="184731" cy="2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1600" baseline="-12000"/>
          </a:p>
        </p:txBody>
      </p:sp>
      <p:sp>
        <p:nvSpPr>
          <p:cNvPr id="2253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4964908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6806D7BC-9713-483F-B387-AD7D632A07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67"/>
          <a:stretch/>
        </p:blipFill>
        <p:spPr>
          <a:xfrm>
            <a:off x="8604974" y="3569"/>
            <a:ext cx="463411" cy="663181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4038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85950"/>
            <a:ext cx="746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Segmentation of Bone Marrow on </a:t>
            </a:r>
            <a:r>
              <a:rPr lang="en-US" sz="2000" b="1" baseline="30000" dirty="0" smtClean="0">
                <a:solidFill>
                  <a:schemeClr val="tx2"/>
                </a:solidFill>
              </a:rPr>
              <a:t>18</a:t>
            </a:r>
            <a:r>
              <a:rPr lang="en-US" sz="2000" b="1" dirty="0" smtClean="0">
                <a:solidFill>
                  <a:schemeClr val="tx2"/>
                </a:solidFill>
              </a:rPr>
              <a:t>F-FDG PET/CT Images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1600" dirty="0" smtClean="0"/>
              <a:t>Daniel Huff</a:t>
            </a:r>
          </a:p>
          <a:p>
            <a:r>
              <a:rPr lang="en-US" sz="1600" dirty="0" smtClean="0"/>
              <a:t>CS 766, Spring 2018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5638800" y="1028700"/>
            <a:ext cx="1981200" cy="39624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5638800" y="1028700"/>
            <a:ext cx="1981200" cy="396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630" r="54938" b="13334"/>
          <a:stretch/>
        </p:blipFill>
        <p:spPr>
          <a:xfrm>
            <a:off x="5638800" y="1028700"/>
            <a:ext cx="1981200" cy="396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Methods: Vertebral Marrow </a:t>
            </a:r>
            <a:r>
              <a:rPr lang="en-US" sz="1800" dirty="0" smtClean="0"/>
              <a:t>Segmentation</a:t>
            </a:r>
            <a:br>
              <a:rPr lang="en-US" sz="1800" dirty="0" smtClean="0"/>
            </a:br>
            <a:r>
              <a:rPr lang="en-US" sz="1800" i="1" dirty="0" smtClean="0"/>
              <a:t>Erosion of Bone Mask Segments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172200" y="1962150"/>
            <a:ext cx="266699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72200" y="3943350"/>
            <a:ext cx="266699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09147" y="1962150"/>
            <a:ext cx="2011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Erosion of bone mask segments between adjacent minima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52271" y="727273"/>
            <a:ext cx="3649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Final Vertebral Marrow Segmentation (Blue)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85725" y="1028700"/>
            <a:ext cx="1981200" cy="3962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1914525" y="1028700"/>
            <a:ext cx="1676400" cy="39751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19125" y="1962150"/>
            <a:ext cx="266699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9125" y="3943350"/>
            <a:ext cx="266699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28600" y="693821"/>
            <a:ext cx="389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Detected minima (Red = CT, Green = PET)</a:t>
            </a:r>
            <a:endParaRPr lang="en-US" sz="1400" dirty="0"/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4419600" y="2743993"/>
            <a:ext cx="398304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Methods: Outline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8300"/>
            <a:ext cx="8686800" cy="2686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Whole Bone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Bone Marrow segmentation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Vertebral marrow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>
                <a:solidFill>
                  <a:schemeClr val="tx2"/>
                </a:solidFill>
              </a:rPr>
              <a:t>Other marrow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Methods: Other Marrow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0" y="4100227"/>
            <a:ext cx="2209800" cy="1138523"/>
          </a:xfrm>
        </p:spPr>
        <p:txBody>
          <a:bodyPr/>
          <a:lstStyle/>
          <a:p>
            <a:r>
              <a:rPr lang="en-US" sz="1400" dirty="0" smtClean="0"/>
              <a:t>Subtract vertebral marrow from whole bone mask</a:t>
            </a:r>
          </a:p>
          <a:p>
            <a:r>
              <a:rPr lang="en-US" sz="1400" dirty="0" smtClean="0"/>
              <a:t>Erode hard bone</a:t>
            </a:r>
            <a:endParaRPr lang="en-US" sz="14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6858000" y="4171950"/>
            <a:ext cx="1981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 smtClean="0"/>
              <a:t>Union of vertebral, other marrow is final segmentation</a:t>
            </a:r>
            <a:endParaRPr lang="en-US" sz="1400" kern="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4741334" y="4176427"/>
            <a:ext cx="1955800" cy="83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 smtClean="0"/>
              <a:t>Select largest components as other marrow</a:t>
            </a:r>
            <a:endParaRPr lang="en-US" sz="1400" kern="0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947148" y="2303047"/>
            <a:ext cx="398304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334748" y="2303047"/>
            <a:ext cx="398304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722348" y="2303047"/>
            <a:ext cx="398303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r="5310" b="5635"/>
          <a:stretch/>
        </p:blipFill>
        <p:spPr>
          <a:xfrm>
            <a:off x="76199" y="694944"/>
            <a:ext cx="1752601" cy="342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1" t="2097" r="12034" b="3537"/>
          <a:stretch/>
        </p:blipFill>
        <p:spPr>
          <a:xfrm>
            <a:off x="2463800" y="666750"/>
            <a:ext cx="17526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097" r="10527" b="3537"/>
          <a:stretch/>
        </p:blipFill>
        <p:spPr>
          <a:xfrm>
            <a:off x="4851400" y="742950"/>
            <a:ext cx="1752600" cy="3429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4743" b="1441"/>
          <a:stretch/>
        </p:blipFill>
        <p:spPr>
          <a:xfrm>
            <a:off x="7239000" y="666750"/>
            <a:ext cx="1828801" cy="3581400"/>
          </a:xfrm>
          <a:prstGeom prst="rect">
            <a:avLst/>
          </a:prstGeom>
        </p:spPr>
      </p:pic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0" y="4176427"/>
            <a:ext cx="1947148" cy="83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 smtClean="0"/>
              <a:t>Input final vertebral marrow segmentation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6167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Results: Final Marrow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r="4770" b="1353"/>
          <a:stretch/>
        </p:blipFill>
        <p:spPr>
          <a:xfrm>
            <a:off x="228600" y="1047750"/>
            <a:ext cx="2159630" cy="4070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4" r="7311"/>
          <a:stretch/>
        </p:blipFill>
        <p:spPr>
          <a:xfrm>
            <a:off x="4853557" y="1006077"/>
            <a:ext cx="1981200" cy="4059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5625"/>
          <a:stretch/>
        </p:blipFill>
        <p:spPr>
          <a:xfrm>
            <a:off x="7010400" y="973585"/>
            <a:ext cx="1600200" cy="4124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74160" y="666750"/>
            <a:ext cx="224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Sagittal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666750"/>
            <a:ext cx="224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Coronal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5"/>
          <a:stretch/>
        </p:blipFill>
        <p:spPr>
          <a:xfrm>
            <a:off x="2563874" y="1043826"/>
            <a:ext cx="2114039" cy="40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765810"/>
            <a:ext cx="4821062" cy="429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Sample Results: Vertebra Failure Possibilities</a:t>
            </a:r>
            <a:br>
              <a:rPr lang="en-US" sz="1800" dirty="0" smtClean="0"/>
            </a:br>
            <a:r>
              <a:rPr lang="en-US" sz="1800" i="1" dirty="0" smtClean="0"/>
              <a:t>False Positives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2867041" cy="3886200"/>
          </a:xfrm>
        </p:spPr>
        <p:txBody>
          <a:bodyPr/>
          <a:lstStyle/>
          <a:p>
            <a:r>
              <a:rPr lang="en-US" sz="1600" dirty="0" smtClean="0"/>
              <a:t>False positive disk location causes split vertebra segmentation</a:t>
            </a:r>
          </a:p>
          <a:p>
            <a:endParaRPr lang="en-US" sz="1600" dirty="0"/>
          </a:p>
          <a:p>
            <a:r>
              <a:rPr lang="en-US" sz="1600" dirty="0" smtClean="0"/>
              <a:t>Most prevalent in L spine, where vertebra are tallest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27636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962400" y="1086657"/>
            <a:ext cx="1598219" cy="1698390"/>
            <a:chOff x="4111724" y="1086657"/>
            <a:chExt cx="1602699" cy="169839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872571" y="2151841"/>
              <a:ext cx="839979" cy="63320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333423" y="2251647"/>
              <a:ext cx="381000" cy="5334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122295" y="2151841"/>
              <a:ext cx="1211128" cy="63320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122295" y="1086658"/>
              <a:ext cx="1211128" cy="116498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72571" y="1086657"/>
              <a:ext cx="839979" cy="116499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4" t="34929" r="68283" b="52660"/>
            <a:stretch/>
          </p:blipFill>
          <p:spPr>
            <a:xfrm>
              <a:off x="4111724" y="1086658"/>
              <a:ext cx="760847" cy="1065183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6501711" y="1086657"/>
            <a:ext cx="1575489" cy="1698390"/>
            <a:chOff x="6525259" y="1086657"/>
            <a:chExt cx="1579905" cy="169839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286106" y="2151840"/>
              <a:ext cx="812709" cy="63320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7724164" y="2251647"/>
              <a:ext cx="381000" cy="5334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525259" y="2151840"/>
              <a:ext cx="1197032" cy="63320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25259" y="1086657"/>
              <a:ext cx="1197032" cy="116499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286106" y="1086657"/>
              <a:ext cx="812709" cy="116499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37" t="34929" r="16990" b="52660"/>
            <a:stretch/>
          </p:blipFill>
          <p:spPr>
            <a:xfrm>
              <a:off x="6525259" y="1086657"/>
              <a:ext cx="760847" cy="1065183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1249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Sample Results: </a:t>
            </a:r>
            <a:r>
              <a:rPr lang="en-US" sz="1800" dirty="0" smtClean="0"/>
              <a:t>Vertebra Failure Possibilities</a:t>
            </a:r>
            <a:br>
              <a:rPr lang="en-US" sz="1800" dirty="0" smtClean="0"/>
            </a:br>
            <a:r>
              <a:rPr lang="en-US" sz="1800" i="1" dirty="0" smtClean="0"/>
              <a:t>False Negatives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3276505" cy="3993358"/>
          </a:xfrm>
        </p:spPr>
        <p:txBody>
          <a:bodyPr/>
          <a:lstStyle/>
          <a:p>
            <a:r>
              <a:rPr lang="en-US" sz="1600" dirty="0" smtClean="0"/>
              <a:t>Missed disk location leads to fused marrow segmentation</a:t>
            </a:r>
          </a:p>
          <a:p>
            <a:endParaRPr lang="en-US" sz="1600" dirty="0" smtClean="0"/>
          </a:p>
          <a:p>
            <a:r>
              <a:rPr lang="en-US" sz="1600" dirty="0" smtClean="0"/>
              <a:t>Most prevalent in C spine</a:t>
            </a:r>
          </a:p>
          <a:p>
            <a:pPr lvl="1"/>
            <a:r>
              <a:rPr lang="en-US" sz="1600" dirty="0" smtClean="0"/>
              <a:t>Vertebra are smaller</a:t>
            </a:r>
          </a:p>
          <a:p>
            <a:pPr lvl="1"/>
            <a:r>
              <a:rPr lang="en-US" sz="1600" dirty="0" smtClean="0"/>
              <a:t>Intervertebral disks may be a single voxel</a:t>
            </a:r>
          </a:p>
          <a:p>
            <a:pPr lvl="1"/>
            <a:r>
              <a:rPr lang="en-US" sz="1600" dirty="0" smtClean="0"/>
              <a:t>Vertebra may be tilted if patient is not supine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16806" y="819150"/>
            <a:ext cx="5022394" cy="4206718"/>
            <a:chOff x="3657600" y="685800"/>
            <a:chExt cx="5181600" cy="4340068"/>
          </a:xfrm>
        </p:grpSpPr>
        <p:sp>
          <p:nvSpPr>
            <p:cNvPr id="9" name="Rectangle 8"/>
            <p:cNvSpPr/>
            <p:nvPr/>
          </p:nvSpPr>
          <p:spPr>
            <a:xfrm>
              <a:off x="3657600" y="685800"/>
              <a:ext cx="5181600" cy="434006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r="1473"/>
            <a:stretch/>
          </p:blipFill>
          <p:spPr>
            <a:xfrm>
              <a:off x="3733801" y="712470"/>
              <a:ext cx="5029200" cy="4313398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030354" y="1458278"/>
            <a:ext cx="1600295" cy="1843228"/>
            <a:chOff x="4953000" y="1352550"/>
            <a:chExt cx="1600295" cy="184322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33423" y="1881078"/>
              <a:ext cx="1219872" cy="1285032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2" t="14840" r="67646" b="74560"/>
            <a:stretch/>
          </p:blipFill>
          <p:spPr>
            <a:xfrm>
              <a:off x="5486495" y="1885950"/>
              <a:ext cx="1066800" cy="128016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4953000" y="1352550"/>
              <a:ext cx="381000" cy="5334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953000" y="1885950"/>
              <a:ext cx="533495" cy="130982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53000" y="1352550"/>
              <a:ext cx="533495" cy="5334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33423" y="1352550"/>
              <a:ext cx="1219872" cy="533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620000" y="1428750"/>
            <a:ext cx="1447223" cy="1872756"/>
            <a:chOff x="7619423" y="1323022"/>
            <a:chExt cx="1447223" cy="187275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999846" y="1851550"/>
              <a:ext cx="1063630" cy="134422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71" t="14840" r="16176" b="74560"/>
            <a:stretch/>
          </p:blipFill>
          <p:spPr>
            <a:xfrm>
              <a:off x="7997348" y="1885950"/>
              <a:ext cx="1069298" cy="128315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>
              <a:off x="7619423" y="1323022"/>
              <a:ext cx="381000" cy="5334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7619423" y="1856422"/>
              <a:ext cx="377253" cy="131755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619423" y="1323022"/>
              <a:ext cx="377925" cy="55805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999846" y="1323022"/>
              <a:ext cx="1063630" cy="55805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0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66750"/>
            <a:ext cx="8153400" cy="3886200"/>
          </a:xfrm>
        </p:spPr>
        <p:txBody>
          <a:bodyPr/>
          <a:lstStyle/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Method performs reasonably in most of cohort of 30 patients  </a:t>
            </a:r>
          </a:p>
          <a:p>
            <a:endParaRPr lang="en-US" sz="1600" dirty="0" smtClean="0"/>
          </a:p>
          <a:p>
            <a:r>
              <a:rPr lang="en-US" sz="1600" dirty="0"/>
              <a:t>Current run time: 120 seconds/patient</a:t>
            </a:r>
          </a:p>
          <a:p>
            <a:endParaRPr lang="en-US" sz="1600" dirty="0" smtClean="0"/>
          </a:p>
          <a:p>
            <a:r>
              <a:rPr lang="en-US" sz="1600" dirty="0" smtClean="0"/>
              <a:t>Two planned improvements:</a:t>
            </a:r>
          </a:p>
          <a:p>
            <a:pPr lvl="1"/>
            <a:r>
              <a:rPr lang="en-US" sz="1600" dirty="0" err="1"/>
              <a:t>Kalman</a:t>
            </a:r>
            <a:r>
              <a:rPr lang="en-US" sz="1600" dirty="0"/>
              <a:t> filtering of intervertebral disk location for false positive rejection</a:t>
            </a:r>
          </a:p>
          <a:p>
            <a:endParaRPr lang="en-US" sz="1600" dirty="0"/>
          </a:p>
          <a:p>
            <a:pPr lvl="1"/>
            <a:r>
              <a:rPr lang="en-US" sz="1600" dirty="0" smtClean="0"/>
              <a:t>Transition to model-based approach</a:t>
            </a:r>
            <a:r>
              <a:rPr lang="en-US" sz="1600" baseline="30000" dirty="0" smtClean="0"/>
              <a:t>11</a:t>
            </a:r>
            <a:r>
              <a:rPr lang="en-US" sz="1600" dirty="0" smtClean="0"/>
              <a:t> to address multiple current issues:</a:t>
            </a:r>
          </a:p>
          <a:p>
            <a:pPr lvl="2"/>
            <a:r>
              <a:rPr lang="en-US" sz="1200" dirty="0" smtClean="0"/>
              <a:t>Incomplete bone segmentation</a:t>
            </a:r>
          </a:p>
          <a:p>
            <a:pPr lvl="2"/>
            <a:r>
              <a:rPr lang="en-US" sz="1200" dirty="0" smtClean="0"/>
              <a:t>Shoulder, pelvis localization</a:t>
            </a:r>
          </a:p>
          <a:p>
            <a:pPr lvl="2"/>
            <a:r>
              <a:rPr lang="en-US" sz="1200" dirty="0" smtClean="0"/>
              <a:t>Remove reliance on multiple engineered parameters</a:t>
            </a:r>
          </a:p>
          <a:p>
            <a:pPr lvl="2"/>
            <a:endParaRPr lang="en-US" sz="1200" dirty="0" smtClean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6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1549"/>
            <a:ext cx="3886200" cy="3429001"/>
          </a:xfrm>
        </p:spPr>
        <p:txBody>
          <a:bodyPr/>
          <a:lstStyle/>
          <a:p>
            <a:r>
              <a:rPr lang="en-US" sz="1600" dirty="0" smtClean="0"/>
              <a:t>Development of a simple framework for 3D segmentation of bone marrow on </a:t>
            </a:r>
            <a:r>
              <a:rPr lang="en-US" sz="1600" baseline="30000" dirty="0" smtClean="0"/>
              <a:t>18</a:t>
            </a:r>
            <a:r>
              <a:rPr lang="en-US" sz="1600" dirty="0" smtClean="0"/>
              <a:t>F-FDG PET/CT images</a:t>
            </a:r>
          </a:p>
          <a:p>
            <a:endParaRPr lang="en-US" sz="1600" dirty="0"/>
          </a:p>
          <a:p>
            <a:r>
              <a:rPr lang="en-US" sz="1600" dirty="0" smtClean="0"/>
              <a:t>Future transition to a model-based approach should address some shortcomings of this approach</a:t>
            </a:r>
          </a:p>
          <a:p>
            <a:endParaRPr lang="en-US" sz="1600" dirty="0"/>
          </a:p>
          <a:p>
            <a:r>
              <a:rPr lang="en-US" sz="1600" dirty="0" smtClean="0"/>
              <a:t>Applications for disease staging, treatment management, treatment response assessment for multiple diseases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95800" y="893564"/>
            <a:ext cx="4267200" cy="4090394"/>
            <a:chOff x="5091048" y="908804"/>
            <a:chExt cx="4267200" cy="40903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" r="4770" b="1353"/>
            <a:stretch/>
          </p:blipFill>
          <p:spPr>
            <a:xfrm>
              <a:off x="5091048" y="928824"/>
              <a:ext cx="2159630" cy="407037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1" r="7311"/>
            <a:stretch/>
          </p:blipFill>
          <p:spPr>
            <a:xfrm>
              <a:off x="7500744" y="908804"/>
              <a:ext cx="1857504" cy="405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228600" y="666750"/>
            <a:ext cx="86868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 </a:t>
            </a:r>
            <a:r>
              <a:rPr lang="en-US" sz="1100" dirty="0" err="1"/>
              <a:t>Sachpekidis</a:t>
            </a:r>
            <a:r>
              <a:rPr lang="en-US" sz="1100" dirty="0"/>
              <a:t>, C., et al. "Assessment of glucose metabolism and cellular proliferation in multiple myeloma: a first report on combined 18 F-FDG and 18 F-5 FLT PET/CT imaging." </a:t>
            </a:r>
            <a:r>
              <a:rPr lang="en-US" sz="1100" i="1" dirty="0"/>
              <a:t>EJNMMI research</a:t>
            </a:r>
            <a:r>
              <a:rPr lang="en-US" sz="1100" dirty="0"/>
              <a:t> 8.1 (2018): 28</a:t>
            </a:r>
            <a:r>
              <a:rPr lang="en-US" sz="1100" dirty="0" smtClean="0"/>
              <a:t>.</a:t>
            </a:r>
            <a:endParaRPr lang="en-US" sz="1100" dirty="0"/>
          </a:p>
          <a:p>
            <a:r>
              <a:rPr lang="en-US" sz="1100" baseline="30000" dirty="0"/>
              <a:t>2</a:t>
            </a:r>
            <a:r>
              <a:rPr lang="en-US" sz="1100" dirty="0"/>
              <a:t> </a:t>
            </a:r>
            <a:r>
              <a:rPr lang="en-US" sz="1100" dirty="0" err="1"/>
              <a:t>Stölzel</a:t>
            </a:r>
            <a:r>
              <a:rPr lang="en-US" sz="1100" dirty="0"/>
              <a:t>, Friedrich, et al. "18F-FDG-PET/CT for detection of </a:t>
            </a:r>
            <a:r>
              <a:rPr lang="en-US" sz="1100" dirty="0" err="1"/>
              <a:t>extramedullary</a:t>
            </a:r>
            <a:r>
              <a:rPr lang="en-US" sz="1100" dirty="0"/>
              <a:t> acute myeloid leukemia." </a:t>
            </a:r>
            <a:r>
              <a:rPr lang="en-US" sz="1100" i="1" dirty="0" err="1"/>
              <a:t>Haematologica</a:t>
            </a:r>
            <a:r>
              <a:rPr lang="en-US" sz="1100" dirty="0"/>
              <a:t> 96.10 (2011): 1552-1556</a:t>
            </a:r>
            <a:r>
              <a:rPr lang="en-US" sz="1100" dirty="0" smtClean="0"/>
              <a:t>.</a:t>
            </a:r>
            <a:endParaRPr lang="en-US" sz="1100" baseline="30000" dirty="0" smtClean="0"/>
          </a:p>
          <a:p>
            <a:r>
              <a:rPr lang="en-US" sz="1100" baseline="30000" dirty="0" smtClean="0"/>
              <a:t>3</a:t>
            </a:r>
            <a:r>
              <a:rPr lang="en-US" sz="1100" dirty="0" smtClean="0"/>
              <a:t> Barrington</a:t>
            </a:r>
            <a:r>
              <a:rPr lang="en-US" sz="1100" dirty="0"/>
              <a:t>, Sally F., et al. "Role of imaging in the staging and response assessment of lymphoma: consensus of the International Conference on Malignant Lymphomas Imaging Working Group." </a:t>
            </a:r>
            <a:r>
              <a:rPr lang="en-US" sz="1100" i="1" dirty="0"/>
              <a:t>Journal of clinical oncology</a:t>
            </a:r>
            <a:r>
              <a:rPr lang="en-US" sz="1100" dirty="0"/>
              <a:t> 32.27 (2014): 3048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4</a:t>
            </a:r>
            <a:r>
              <a:rPr lang="en-US" sz="1100" dirty="0" smtClean="0"/>
              <a:t> </a:t>
            </a:r>
            <a:r>
              <a:rPr lang="en-US" sz="1100" dirty="0" err="1" smtClean="0"/>
              <a:t>Berthet</a:t>
            </a:r>
            <a:r>
              <a:rPr lang="en-US" sz="1100" dirty="0"/>
              <a:t>, Louis, et al. "In newly diagnosed diffuse large B-cell lymphoma, determination of bone marrow involvement with 18F-FDG PET/CT provides better diagnostic performance and prognostic stratification than does biopsy." </a:t>
            </a:r>
            <a:r>
              <a:rPr lang="en-US" sz="1100" i="1" dirty="0"/>
              <a:t>Journal of Nuclear Medicine</a:t>
            </a:r>
            <a:r>
              <a:rPr lang="en-US" sz="1100" dirty="0"/>
              <a:t> 54.8 (2013): 1244-1250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/>
              <a:t>5</a:t>
            </a:r>
            <a:r>
              <a:rPr lang="en-US" sz="1100" dirty="0"/>
              <a:t> Herrmann, Ken, et al. "Early response assessment using 3′-deoxy-3′-[18F] </a:t>
            </a:r>
            <a:r>
              <a:rPr lang="en-US" sz="1100" dirty="0" err="1"/>
              <a:t>fluorothymidine</a:t>
            </a:r>
            <a:r>
              <a:rPr lang="en-US" sz="1100" dirty="0"/>
              <a:t>-positron emission tomography in high-grade non-Hodgkin's lymphoma." </a:t>
            </a:r>
            <a:r>
              <a:rPr lang="en-US" sz="1100" i="1" dirty="0"/>
              <a:t>Clinical Cancer Research</a:t>
            </a:r>
            <a:r>
              <a:rPr lang="en-US" sz="1100" dirty="0"/>
              <a:t> 13.12 (2007): 3552-3558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6</a:t>
            </a:r>
            <a:r>
              <a:rPr lang="en-US" sz="1100" dirty="0" smtClean="0"/>
              <a:t> </a:t>
            </a:r>
            <a:r>
              <a:rPr lang="en-US" sz="1100" dirty="0" err="1"/>
              <a:t>Ferté</a:t>
            </a:r>
            <a:r>
              <a:rPr lang="en-US" sz="1100" dirty="0"/>
              <a:t>, Charles, and </a:t>
            </a:r>
            <a:r>
              <a:rPr lang="en-US" sz="1100" dirty="0" err="1"/>
              <a:t>Aurélien</a:t>
            </a:r>
            <a:r>
              <a:rPr lang="en-US" sz="1100" dirty="0"/>
              <a:t> </a:t>
            </a:r>
            <a:r>
              <a:rPr lang="en-US" sz="1100" dirty="0" err="1"/>
              <a:t>Marabelle</a:t>
            </a:r>
            <a:r>
              <a:rPr lang="en-US" sz="1100" dirty="0"/>
              <a:t>. "</a:t>
            </a:r>
            <a:r>
              <a:rPr lang="en-US" sz="1100" dirty="0" err="1"/>
              <a:t>iRECIST</a:t>
            </a:r>
            <a:r>
              <a:rPr lang="en-US" sz="1100" dirty="0"/>
              <a:t>: A clarification of </a:t>
            </a:r>
            <a:r>
              <a:rPr lang="en-US" sz="1100" dirty="0" err="1"/>
              <a:t>tumour</a:t>
            </a:r>
            <a:r>
              <a:rPr lang="en-US" sz="1100" dirty="0"/>
              <a:t> response assessment in the immunotherapy era." </a:t>
            </a:r>
            <a:r>
              <a:rPr lang="en-US" sz="1100" i="1" dirty="0"/>
              <a:t>European Journal of Cancer</a:t>
            </a:r>
            <a:r>
              <a:rPr lang="en-US" sz="1100" dirty="0"/>
              <a:t> 77 (2017): 165-167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7</a:t>
            </a:r>
            <a:r>
              <a:rPr lang="en-US" sz="1100" dirty="0" smtClean="0"/>
              <a:t> </a:t>
            </a:r>
            <a:r>
              <a:rPr lang="en-US" sz="1100" dirty="0"/>
              <a:t>Seymour, Lesley, et al. "</a:t>
            </a:r>
            <a:r>
              <a:rPr lang="en-US" sz="1100" dirty="0" err="1"/>
              <a:t>iRECIST</a:t>
            </a:r>
            <a:r>
              <a:rPr lang="en-US" sz="1100" dirty="0"/>
              <a:t>: guidelines for response criteria for use in trials testing </a:t>
            </a:r>
            <a:r>
              <a:rPr lang="en-US" sz="1100" dirty="0" err="1"/>
              <a:t>immunotherapeutics</a:t>
            </a:r>
            <a:r>
              <a:rPr lang="en-US" sz="1100" dirty="0"/>
              <a:t>." </a:t>
            </a:r>
            <a:r>
              <a:rPr lang="en-US" sz="1100" i="1" dirty="0"/>
              <a:t>The Lancet Oncology</a:t>
            </a:r>
            <a:r>
              <a:rPr lang="en-US" sz="1100" dirty="0"/>
              <a:t> 18.3 (2017): e143-e152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8</a:t>
            </a:r>
            <a:r>
              <a:rPr lang="en-US" sz="1100" dirty="0" smtClean="0"/>
              <a:t> Perk</a:t>
            </a:r>
            <a:r>
              <a:rPr lang="en-US" sz="1100" dirty="0"/>
              <a:t>, Timothy G., et al. "A method for quantitative total marrow imaging (QTMI) with PET/CT." </a:t>
            </a:r>
            <a:r>
              <a:rPr lang="en-US" sz="1100" i="1" dirty="0"/>
              <a:t>Biomedical Physics &amp; Engineering Express</a:t>
            </a:r>
            <a:r>
              <a:rPr lang="en-US" sz="1100" dirty="0"/>
              <a:t> 2.5 (2016): 055006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9</a:t>
            </a:r>
            <a:r>
              <a:rPr lang="en-US" sz="1100" dirty="0" smtClean="0"/>
              <a:t> Nguyen</a:t>
            </a:r>
            <a:r>
              <a:rPr lang="en-US" sz="1100" dirty="0"/>
              <a:t>, </a:t>
            </a:r>
            <a:r>
              <a:rPr lang="en-US" sz="1100" dirty="0" err="1"/>
              <a:t>Chuong</a:t>
            </a:r>
            <a:r>
              <a:rPr lang="en-US" sz="1100" dirty="0"/>
              <a:t>, et al. "An automatic 3D CT/PET segmentation framework for bone marrow proliferation assessment." </a:t>
            </a:r>
            <a:r>
              <a:rPr lang="en-US" sz="1100" i="1" dirty="0"/>
              <a:t>Image Processing (ICIP), 2016 IEEE International Conference on</a:t>
            </a:r>
            <a:r>
              <a:rPr lang="en-US" sz="1100" dirty="0"/>
              <a:t>. IEEE, 2016</a:t>
            </a:r>
            <a:r>
              <a:rPr lang="en-US" sz="1100" dirty="0" smtClean="0"/>
              <a:t>.</a:t>
            </a:r>
          </a:p>
          <a:p>
            <a:r>
              <a:rPr lang="en-US" sz="1100" baseline="30000" dirty="0" smtClean="0"/>
              <a:t>10</a:t>
            </a:r>
            <a:r>
              <a:rPr lang="en-US" sz="1100" dirty="0" smtClean="0"/>
              <a:t> </a:t>
            </a:r>
            <a:r>
              <a:rPr lang="en-US" sz="1100" dirty="0" err="1" smtClean="0"/>
              <a:t>Leydon</a:t>
            </a:r>
            <a:r>
              <a:rPr lang="en-US" sz="1100" dirty="0"/>
              <a:t>, P., et al. "Automatic bone marrow segmentation for PETCT imaging in multiple myeloma." </a:t>
            </a:r>
            <a:r>
              <a:rPr lang="en-US" sz="1100" i="1" dirty="0" err="1"/>
              <a:t>Physica</a:t>
            </a:r>
            <a:r>
              <a:rPr lang="en-US" sz="1100" i="1" dirty="0"/>
              <a:t> </a:t>
            </a:r>
            <a:r>
              <a:rPr lang="en-US" sz="1100" i="1" dirty="0" err="1"/>
              <a:t>Medica</a:t>
            </a:r>
            <a:r>
              <a:rPr lang="en-US" sz="1100" i="1" dirty="0"/>
              <a:t>: European Journal of Medical Physics</a:t>
            </a:r>
            <a:r>
              <a:rPr lang="en-US" sz="1100" dirty="0"/>
              <a:t> 32 (2016): 242.</a:t>
            </a:r>
            <a:endParaRPr lang="en-US" sz="1100" dirty="0" smtClean="0"/>
          </a:p>
          <a:p>
            <a:r>
              <a:rPr lang="en-US" sz="1100" baseline="30000" dirty="0" smtClean="0"/>
              <a:t>11</a:t>
            </a:r>
            <a:r>
              <a:rPr lang="en-US" sz="1100" dirty="0" smtClean="0"/>
              <a:t> Yip</a:t>
            </a:r>
            <a:r>
              <a:rPr lang="en-US" sz="1100" dirty="0"/>
              <a:t>, Stephen, Timothy Perk, and Robert </a:t>
            </a:r>
            <a:r>
              <a:rPr lang="en-US" sz="1100" dirty="0" err="1"/>
              <a:t>Jeraj</a:t>
            </a:r>
            <a:r>
              <a:rPr lang="en-US" sz="1100" dirty="0"/>
              <a:t>. "Development and evaluation of an articulated registration algorithm for human skeleton registration." </a:t>
            </a:r>
            <a:r>
              <a:rPr lang="en-US" sz="1100" i="1" dirty="0"/>
              <a:t>Physics in Medicine &amp; Biology</a:t>
            </a:r>
            <a:r>
              <a:rPr lang="en-US" sz="1100" dirty="0"/>
              <a:t>59.6 (2014): 1485.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239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Results: Final Marrow Segmentation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4160" y="666750"/>
            <a:ext cx="224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Sagittal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666750"/>
            <a:ext cx="2241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Coronal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3" r="9695"/>
          <a:stretch/>
        </p:blipFill>
        <p:spPr>
          <a:xfrm>
            <a:off x="224480" y="1005304"/>
            <a:ext cx="2141840" cy="4015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1883"/>
          <a:stretch/>
        </p:blipFill>
        <p:spPr>
          <a:xfrm>
            <a:off x="2740453" y="1001494"/>
            <a:ext cx="2201336" cy="4015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6" r="6135"/>
          <a:stretch/>
        </p:blipFill>
        <p:spPr>
          <a:xfrm>
            <a:off x="5315922" y="1005304"/>
            <a:ext cx="1784867" cy="4015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2" r="19437"/>
          <a:stretch/>
        </p:blipFill>
        <p:spPr>
          <a:xfrm>
            <a:off x="7474922" y="1005304"/>
            <a:ext cx="1368398" cy="40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Background: PET/CT Imaging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76350"/>
            <a:ext cx="4267200" cy="1371600"/>
          </a:xfrm>
        </p:spPr>
        <p:txBody>
          <a:bodyPr/>
          <a:lstStyle/>
          <a:p>
            <a:r>
              <a:rPr lang="en-US" sz="1600" dirty="0" smtClean="0"/>
              <a:t>CT – Computed Tomography</a:t>
            </a:r>
          </a:p>
          <a:p>
            <a:r>
              <a:rPr lang="en-US" sz="1600" dirty="0" smtClean="0"/>
              <a:t>3D x-ray transmission imaging</a:t>
            </a:r>
          </a:p>
          <a:p>
            <a:r>
              <a:rPr lang="en-US" sz="1600" dirty="0" smtClean="0"/>
              <a:t>Provides anatomical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FA90472C-6E2B-437B-8660-B463EE8182F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267200" y="805934"/>
            <a:ext cx="1909372" cy="4128016"/>
            <a:chOff x="4267200" y="805934"/>
            <a:chExt cx="1909372" cy="41280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497" y="1162050"/>
              <a:ext cx="1879075" cy="3771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267200" y="805934"/>
              <a:ext cx="19093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CT: sagittal view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58645" y="805934"/>
            <a:ext cx="2556755" cy="4132304"/>
            <a:chOff x="6358645" y="805934"/>
            <a:chExt cx="2556755" cy="4132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1179554"/>
              <a:ext cx="2305390" cy="37586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358645" y="805934"/>
              <a:ext cx="2556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FDG PET: coronal view</a:t>
              </a:r>
              <a:endParaRPr lang="en-US" sz="1600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148" y="3150392"/>
            <a:ext cx="4720652" cy="1021558"/>
          </a:xfrm>
        </p:spPr>
        <p:txBody>
          <a:bodyPr/>
          <a:lstStyle/>
          <a:p>
            <a:r>
              <a:rPr lang="en-US" sz="1600" dirty="0" smtClean="0"/>
              <a:t>PET – Positron Emission Tomography</a:t>
            </a:r>
          </a:p>
          <a:p>
            <a:r>
              <a:rPr lang="en-US" sz="1600" baseline="30000" dirty="0"/>
              <a:t>18</a:t>
            </a:r>
            <a:r>
              <a:rPr lang="en-US" sz="1600" dirty="0"/>
              <a:t>F-FDG </a:t>
            </a:r>
            <a:r>
              <a:rPr lang="en-US" sz="1600" dirty="0"/>
              <a:t>–</a:t>
            </a:r>
            <a:r>
              <a:rPr lang="en-US" sz="1600" dirty="0" smtClean="0"/>
              <a:t> </a:t>
            </a:r>
            <a:r>
              <a:rPr lang="en-US" sz="1600" dirty="0" smtClean="0"/>
              <a:t>distribution </a:t>
            </a:r>
            <a:r>
              <a:rPr lang="en-US" sz="1600" dirty="0" smtClean="0"/>
              <a:t>of glucose metabolism </a:t>
            </a:r>
          </a:p>
          <a:p>
            <a:r>
              <a:rPr lang="en-US" sz="1600" dirty="0" smtClean="0"/>
              <a:t>Provides functional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639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Background: Quantitative Bone Marrow Analysis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714750"/>
          </a:xfrm>
        </p:spPr>
        <p:txBody>
          <a:bodyPr/>
          <a:lstStyle/>
          <a:p>
            <a:r>
              <a:rPr lang="en-US" sz="1600" dirty="0" smtClean="0"/>
              <a:t>Quantification </a:t>
            </a:r>
            <a:r>
              <a:rPr lang="en-US" sz="1600" dirty="0"/>
              <a:t>FDG PET uptake of </a:t>
            </a:r>
            <a:r>
              <a:rPr lang="en-US" sz="1600" dirty="0" smtClean="0"/>
              <a:t>bone marrow is important for several diseases:</a:t>
            </a:r>
            <a:endParaRPr lang="en-US" sz="1600" baseline="30000" dirty="0" smtClean="0"/>
          </a:p>
          <a:p>
            <a:pPr lvl="1"/>
            <a:r>
              <a:rPr lang="en-US" sz="1400" dirty="0" smtClean="0"/>
              <a:t>Cancers that affect bone marrow</a:t>
            </a:r>
          </a:p>
          <a:p>
            <a:pPr lvl="2"/>
            <a:r>
              <a:rPr lang="en-US" sz="1100" dirty="0" smtClean="0"/>
              <a:t>Multiple Myeloma</a:t>
            </a:r>
            <a:r>
              <a:rPr lang="en-US" sz="1100" baseline="30000" dirty="0" smtClean="0"/>
              <a:t>1</a:t>
            </a:r>
          </a:p>
          <a:p>
            <a:pPr lvl="2"/>
            <a:r>
              <a:rPr lang="en-US" sz="1100" dirty="0" smtClean="0"/>
              <a:t>Leukemia</a:t>
            </a:r>
            <a:r>
              <a:rPr lang="en-US" sz="1100" baseline="30000" dirty="0" smtClean="0"/>
              <a:t>2</a:t>
            </a:r>
          </a:p>
          <a:p>
            <a:pPr lvl="2"/>
            <a:r>
              <a:rPr lang="en-US" sz="1100" dirty="0" smtClean="0"/>
              <a:t>Lymphoma</a:t>
            </a:r>
            <a:r>
              <a:rPr lang="en-US" sz="1100" baseline="30000" dirty="0" smtClean="0"/>
              <a:t>3-5</a:t>
            </a:r>
          </a:p>
          <a:p>
            <a:pPr lvl="1"/>
            <a:r>
              <a:rPr lang="en-US" sz="1400" dirty="0" smtClean="0"/>
              <a:t>Oncology patients receiving immunotherapies</a:t>
            </a:r>
            <a:r>
              <a:rPr lang="en-US" sz="1400" baseline="30000" dirty="0" smtClean="0"/>
              <a:t>6,7</a:t>
            </a:r>
          </a:p>
          <a:p>
            <a:pPr lvl="1"/>
            <a:endParaRPr lang="en-US" sz="1400" dirty="0" smtClean="0"/>
          </a:p>
          <a:p>
            <a:r>
              <a:rPr lang="en-US" sz="1600" dirty="0"/>
              <a:t>Other researchers have addressed this problem, but with limitations</a:t>
            </a:r>
            <a:r>
              <a:rPr lang="en-US" sz="1600" dirty="0" smtClean="0"/>
              <a:t>:</a:t>
            </a:r>
            <a:endParaRPr lang="en-US" sz="1600" dirty="0"/>
          </a:p>
          <a:p>
            <a:pPr lvl="1"/>
            <a:r>
              <a:rPr lang="en-US" sz="1400" dirty="0"/>
              <a:t>Perk et al </a:t>
            </a:r>
            <a:r>
              <a:rPr lang="en-US" sz="1400" dirty="0" smtClean="0"/>
              <a:t>(2016) </a:t>
            </a:r>
            <a:r>
              <a:rPr lang="en-US" sz="1400" dirty="0"/>
              <a:t>– </a:t>
            </a:r>
            <a:r>
              <a:rPr lang="en-US" sz="1400" dirty="0"/>
              <a:t>different </a:t>
            </a:r>
            <a:r>
              <a:rPr lang="en-US" sz="1400" dirty="0" smtClean="0"/>
              <a:t>radiotracer</a:t>
            </a:r>
            <a:r>
              <a:rPr lang="en-US" sz="1400" baseline="30000" dirty="0" smtClean="0"/>
              <a:t>8</a:t>
            </a:r>
            <a:endParaRPr lang="en-US" sz="1400" dirty="0"/>
          </a:p>
          <a:p>
            <a:pPr lvl="1"/>
            <a:r>
              <a:rPr lang="en-US" sz="1400" dirty="0"/>
              <a:t>Nguyen et al </a:t>
            </a:r>
            <a:r>
              <a:rPr lang="en-US" sz="1400" dirty="0" smtClean="0"/>
              <a:t>(2017) </a:t>
            </a:r>
            <a:r>
              <a:rPr lang="en-US" sz="1400" dirty="0" smtClean="0"/>
              <a:t>– </a:t>
            </a:r>
            <a:r>
              <a:rPr lang="en-US" sz="1400" dirty="0" smtClean="0"/>
              <a:t>vertebral </a:t>
            </a:r>
            <a:r>
              <a:rPr lang="en-US" sz="1400" dirty="0"/>
              <a:t>marrow only, </a:t>
            </a:r>
            <a:r>
              <a:rPr lang="en-US" sz="1400" dirty="0" smtClean="0"/>
              <a:t>requires </a:t>
            </a:r>
            <a:r>
              <a:rPr lang="en-US" sz="1400" dirty="0"/>
              <a:t>other manual </a:t>
            </a:r>
            <a:r>
              <a:rPr lang="en-US" sz="1400" dirty="0" smtClean="0"/>
              <a:t>inputs</a:t>
            </a:r>
            <a:r>
              <a:rPr lang="en-US" sz="1400" baseline="30000" dirty="0" smtClean="0"/>
              <a:t>9</a:t>
            </a:r>
            <a:endParaRPr lang="en-US" sz="1400" dirty="0"/>
          </a:p>
          <a:p>
            <a:pPr lvl="1"/>
            <a:r>
              <a:rPr lang="en-US" sz="1400" dirty="0" err="1"/>
              <a:t>Leydon</a:t>
            </a:r>
            <a:r>
              <a:rPr lang="en-US" sz="1400" dirty="0"/>
              <a:t> et al </a:t>
            </a:r>
            <a:r>
              <a:rPr lang="en-US" sz="1400" dirty="0" smtClean="0"/>
              <a:t>(2016) – </a:t>
            </a:r>
            <a:r>
              <a:rPr lang="en-US" sz="1400" dirty="0"/>
              <a:t>no consideration of separate vertebrae, manual inputs, other simplifications</a:t>
            </a:r>
            <a:r>
              <a:rPr lang="en-US" sz="1400" baseline="30000" dirty="0"/>
              <a:t>10</a:t>
            </a:r>
          </a:p>
          <a:p>
            <a:pPr lvl="1"/>
            <a:endParaRPr lang="en-US" sz="1400" dirty="0" smtClean="0"/>
          </a:p>
          <a:p>
            <a:r>
              <a:rPr lang="en-US" sz="1600" dirty="0"/>
              <a:t>Currently, PET images are used semi-quantitatively </a:t>
            </a:r>
            <a:r>
              <a:rPr lang="en-US" sz="1600" dirty="0" smtClean="0"/>
              <a:t>due to the expert physician time commitment required for manual segmentation – automation can address this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Methods: Outline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8300"/>
            <a:ext cx="8686800" cy="2686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Whole Bone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Bone Marrow segmentation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Vertebral marrow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Other marrow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Methods: Outline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8300"/>
            <a:ext cx="8686800" cy="2686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>
                <a:solidFill>
                  <a:schemeClr val="tx2"/>
                </a:solidFill>
              </a:rPr>
              <a:t>Whole Bone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Bone Marrow segmentation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Vertebral marrow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Other marrow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Methods: Whole Bone Segmentation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7" name="Picture 3" descr="HB12_bone_ma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16260" r="7758" b="20676"/>
          <a:stretch>
            <a:fillRect/>
          </a:stretch>
        </p:blipFill>
        <p:spPr bwMode="auto">
          <a:xfrm>
            <a:off x="114300" y="742950"/>
            <a:ext cx="8915400" cy="307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32648" y="2098834"/>
            <a:ext cx="398304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90390" y="2098834"/>
            <a:ext cx="398304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641942" y="2098834"/>
            <a:ext cx="398303" cy="361157"/>
          </a:xfrm>
          <a:prstGeom prst="rightArrow">
            <a:avLst>
              <a:gd name="adj1" fmla="val 54083"/>
              <a:gd name="adj2" fmla="val 45952"/>
            </a:avLst>
          </a:prstGeom>
          <a:solidFill>
            <a:srgbClr val="FFFFFF"/>
          </a:solidFill>
          <a:ln w="254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3867150"/>
            <a:ext cx="8686800" cy="1238250"/>
          </a:xfrm>
        </p:spPr>
        <p:txBody>
          <a:bodyPr numCol="4"/>
          <a:lstStyle/>
          <a:p>
            <a:r>
              <a:rPr lang="en-US" sz="1400" dirty="0" smtClean="0"/>
              <a:t>Input CT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Threshold high  density regions</a:t>
            </a:r>
          </a:p>
          <a:p>
            <a:r>
              <a:rPr lang="en-US" sz="1400" dirty="0" smtClean="0"/>
              <a:t>HU &gt; 150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Morphological     open, close</a:t>
            </a:r>
          </a:p>
          <a:p>
            <a:r>
              <a:rPr lang="en-US" sz="1400" dirty="0" smtClean="0"/>
              <a:t>Remove table</a:t>
            </a:r>
          </a:p>
          <a:p>
            <a:endParaRPr lang="en-US" sz="1400" dirty="0"/>
          </a:p>
          <a:p>
            <a:r>
              <a:rPr lang="en-US" sz="1400" dirty="0" smtClean="0"/>
              <a:t>Mask CT or PET with bone mask for whole bone segmentation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08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Methods: Outline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8300"/>
            <a:ext cx="8686800" cy="26860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Whole Bone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Bone Marrow segmentation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>
                <a:solidFill>
                  <a:schemeClr val="tx2"/>
                </a:solidFill>
              </a:rPr>
              <a:t>Vertebral marrow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800" dirty="0" smtClean="0"/>
              <a:t>Other marrow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5638800" y="1028700"/>
            <a:ext cx="1981200" cy="39624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Methods: Vertebral Marrow Segmentation</a:t>
            </a:r>
            <a:br>
              <a:rPr lang="en-US" sz="1800" dirty="0" smtClean="0"/>
            </a:br>
            <a:r>
              <a:rPr lang="en-US" sz="1800" i="1" dirty="0" smtClean="0"/>
              <a:t>Localization of Shoulders and Pelvis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81890"/>
            <a:ext cx="5029199" cy="40219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3714750"/>
            <a:ext cx="0" cy="113519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95400" y="3714750"/>
            <a:ext cx="0" cy="113519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72200" y="1962150"/>
            <a:ext cx="266699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72200" y="3943350"/>
            <a:ext cx="266699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22808" y="666750"/>
            <a:ext cx="3173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Strongest peaks at shoulders, pelvis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3406" y="703361"/>
            <a:ext cx="4896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Axial sum of PET mask  = measure of body x-sectional area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860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5638800" y="1028700"/>
            <a:ext cx="1981200" cy="39624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9514" r="54938" b="13449"/>
          <a:stretch/>
        </p:blipFill>
        <p:spPr>
          <a:xfrm>
            <a:off x="5638800" y="1028700"/>
            <a:ext cx="1981200" cy="396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9" t="8888" r="15093" b="13827"/>
          <a:stretch/>
        </p:blipFill>
        <p:spPr>
          <a:xfrm>
            <a:off x="7467600" y="1028700"/>
            <a:ext cx="1676400" cy="397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Methods: Vertebral Marrow </a:t>
            </a:r>
            <a:r>
              <a:rPr lang="en-US" sz="1800" dirty="0" smtClean="0"/>
              <a:t>Segmentation</a:t>
            </a:r>
            <a:br>
              <a:rPr lang="en-US" sz="1800" dirty="0" smtClean="0"/>
            </a:br>
            <a:r>
              <a:rPr lang="en-US" sz="1800" i="1" dirty="0" smtClean="0"/>
              <a:t>Detection of Intervertebral Disks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0400" y="4857750"/>
            <a:ext cx="2133600" cy="357188"/>
          </a:xfrm>
        </p:spPr>
        <p:txBody>
          <a:bodyPr/>
          <a:lstStyle/>
          <a:p>
            <a:pPr>
              <a:defRPr/>
            </a:pPr>
            <a:fld id="{58E93CD2-9AA1-4525-9135-CE120B80A62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990569"/>
            <a:ext cx="4914900" cy="4001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" y="692348"/>
            <a:ext cx="385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Axial minima correspond to intervertebral disks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181600" y="1352550"/>
            <a:ext cx="0" cy="31242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2200" y="1962150"/>
            <a:ext cx="2666999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72200" y="3943350"/>
            <a:ext cx="266699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24475" y="666750"/>
            <a:ext cx="3895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Detected minima (Red = CT, Green = PET)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524000" y="1352550"/>
            <a:ext cx="0" cy="31242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">
      <a:dk1>
        <a:srgbClr val="336699"/>
      </a:dk1>
      <a:lt1>
        <a:srgbClr val="FFFFFF"/>
      </a:lt1>
      <a:dk2>
        <a:srgbClr val="000000"/>
      </a:dk2>
      <a:lt2>
        <a:srgbClr val="FFFF00"/>
      </a:lt2>
      <a:accent1>
        <a:srgbClr val="FF3300"/>
      </a:accent1>
      <a:accent2>
        <a:srgbClr val="4BE6FB"/>
      </a:accent2>
      <a:accent3>
        <a:srgbClr val="AAAAAA"/>
      </a:accent3>
      <a:accent4>
        <a:srgbClr val="DADADA"/>
      </a:accent4>
      <a:accent5>
        <a:srgbClr val="FFADAA"/>
      </a:accent5>
      <a:accent6>
        <a:srgbClr val="43D0E3"/>
      </a:accent6>
      <a:hlink>
        <a:srgbClr val="66CCFF"/>
      </a:hlink>
      <a:folHlink>
        <a:srgbClr val="F0E5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BE6F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43D0E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4">
        <a:dk1>
          <a:srgbClr val="336699"/>
        </a:dk1>
        <a:lt1>
          <a:srgbClr val="FFFFFF"/>
        </a:lt1>
        <a:dk2>
          <a:srgbClr val="FFFF66"/>
        </a:dk2>
        <a:lt2>
          <a:srgbClr val="E3EBF1"/>
        </a:lt2>
        <a:accent1>
          <a:srgbClr val="003399"/>
        </a:accent1>
        <a:accent2>
          <a:srgbClr val="4BE6FB"/>
        </a:accent2>
        <a:accent3>
          <a:srgbClr val="FFFFB8"/>
        </a:accent3>
        <a:accent4>
          <a:srgbClr val="DADADA"/>
        </a:accent4>
        <a:accent5>
          <a:srgbClr val="AAADCA"/>
        </a:accent5>
        <a:accent6>
          <a:srgbClr val="43D0E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5">
        <a:dk1>
          <a:srgbClr val="FFFFFF"/>
        </a:dk1>
        <a:lt1>
          <a:srgbClr val="FFFFFF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BE6FB"/>
        </a:accent2>
        <a:accent3>
          <a:srgbClr val="FFFFFF"/>
        </a:accent3>
        <a:accent4>
          <a:srgbClr val="DADADA"/>
        </a:accent4>
        <a:accent5>
          <a:srgbClr val="AAADCA"/>
        </a:accent5>
        <a:accent6>
          <a:srgbClr val="43D0E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FFFFFF"/>
        </a:dk1>
        <a:lt1>
          <a:srgbClr val="FFFFFF"/>
        </a:lt1>
        <a:dk2>
          <a:srgbClr val="FFFFFF"/>
        </a:dk2>
        <a:lt2>
          <a:srgbClr val="FFFFFF"/>
        </a:lt2>
        <a:accent1>
          <a:srgbClr val="66FFFF"/>
        </a:accent1>
        <a:accent2>
          <a:srgbClr val="4BE6FB"/>
        </a:accent2>
        <a:accent3>
          <a:srgbClr val="FFFFFF"/>
        </a:accent3>
        <a:accent4>
          <a:srgbClr val="DADADA"/>
        </a:accent4>
        <a:accent5>
          <a:srgbClr val="B8FFFF"/>
        </a:accent5>
        <a:accent6>
          <a:srgbClr val="43D0E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5E2ED4A3-7D69-41F6-967A-B378F3F8127A}" vid="{E8A4F825-A48A-476A-BC3B-908A906E6E0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589</Words>
  <Application>Microsoft Office PowerPoint</Application>
  <PresentationFormat>On-screen Show (16:9)</PresentationFormat>
  <Paragraphs>151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Wingdings</vt:lpstr>
      <vt:lpstr>blank</vt:lpstr>
      <vt:lpstr>PowerPoint Presentation</vt:lpstr>
      <vt:lpstr>Background: PET/CT Imaging</vt:lpstr>
      <vt:lpstr>Background: Quantitative Bone Marrow Analysis </vt:lpstr>
      <vt:lpstr>Methods: Outline</vt:lpstr>
      <vt:lpstr>Methods: Outline</vt:lpstr>
      <vt:lpstr>Methods: Whole Bone Segmentation</vt:lpstr>
      <vt:lpstr>Methods: Outline</vt:lpstr>
      <vt:lpstr>Methods: Vertebral Marrow Segmentation Localization of Shoulders and Pelvis</vt:lpstr>
      <vt:lpstr>Methods: Vertebral Marrow Segmentation Detection of Intervertebral Disks</vt:lpstr>
      <vt:lpstr>Methods: Vertebral Marrow Segmentation Erosion of Bone Mask Segments</vt:lpstr>
      <vt:lpstr>Methods: Outline</vt:lpstr>
      <vt:lpstr>Methods: Other Marrow Segmentation</vt:lpstr>
      <vt:lpstr>Sample Results: Final Marrow Segmentation</vt:lpstr>
      <vt:lpstr>Sample Results: Vertebra Failure Possibilities False Positives</vt:lpstr>
      <vt:lpstr>Sample Results: Vertebra Failure Possibilities False Negatives</vt:lpstr>
      <vt:lpstr>Discussion: Moving Forward</vt:lpstr>
      <vt:lpstr>Conclusions</vt:lpstr>
      <vt:lpstr>References</vt:lpstr>
      <vt:lpstr>Sample Results: Final Marrow Segmentation 2</vt:lpstr>
    </vt:vector>
  </TitlesOfParts>
  <Company>UWMP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Huff</dc:creator>
  <cp:lastModifiedBy>Daniel Huff</cp:lastModifiedBy>
  <cp:revision>54</cp:revision>
  <dcterms:created xsi:type="dcterms:W3CDTF">2018-04-17T15:24:46Z</dcterms:created>
  <dcterms:modified xsi:type="dcterms:W3CDTF">2018-04-27T21:22:52Z</dcterms:modified>
</cp:coreProperties>
</file>